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embeddings/Microsoft_Equation1.bin" ContentType="application/vnd.openxmlformats-officedocument.oleObject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4" r:id="rId3"/>
    <p:sldId id="275" r:id="rId4"/>
    <p:sldId id="300" r:id="rId5"/>
    <p:sldId id="257" r:id="rId6"/>
    <p:sldId id="304" r:id="rId7"/>
    <p:sldId id="295" r:id="rId8"/>
    <p:sldId id="320" r:id="rId9"/>
    <p:sldId id="321" r:id="rId10"/>
    <p:sldId id="322" r:id="rId11"/>
    <p:sldId id="305" r:id="rId12"/>
    <p:sldId id="306" r:id="rId13"/>
    <p:sldId id="309" r:id="rId14"/>
    <p:sldId id="308" r:id="rId15"/>
    <p:sldId id="310" r:id="rId16"/>
    <p:sldId id="307" r:id="rId17"/>
    <p:sldId id="311" r:id="rId18"/>
    <p:sldId id="315" r:id="rId19"/>
    <p:sldId id="314" r:id="rId20"/>
    <p:sldId id="316" r:id="rId21"/>
    <p:sldId id="323" r:id="rId22"/>
    <p:sldId id="317" r:id="rId23"/>
    <p:sldId id="312" r:id="rId24"/>
    <p:sldId id="318" r:id="rId25"/>
    <p:sldId id="324" r:id="rId26"/>
    <p:sldId id="325" r:id="rId27"/>
    <p:sldId id="31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5786" autoAdjust="0"/>
  </p:normalViewPr>
  <p:slideViewPr>
    <p:cSldViewPr snapToGrid="0" snapToObjects="1">
      <p:cViewPr>
        <p:scale>
          <a:sx n="100" d="100"/>
          <a:sy n="100" d="100"/>
        </p:scale>
        <p:origin x="-584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7957-488D-C840-9E5F-559AB81672F8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CFDB7-5C32-4448-AAA4-7563CDB85E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C79FA-63BA-CC41-89ED-44BA30961C68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45092-F068-884F-9247-6FA20BB03F0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45092-F068-884F-9247-6FA20BB03F0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8656-5075-4646-A199-BAA26FFFEF11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5DCB-1386-DF4F-9AFD-7749312F2EFE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61E5B-DE4D-6642-B3BA-7D30E5496836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1F759-6AEA-1145-AAFA-855CAA711337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42B2-3F00-4140-8A46-3484A894390D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4F89-DE67-6C4C-B824-E490C8028AA7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B94E8-1DAC-FE40-968B-8F25060C0B32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04F1-A2B6-F543-890F-7E95A094B251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D99F7-FCA0-6649-8BFC-DEE40AE1AE9F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E959-B9ED-DB4F-A04C-309216A00FEB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EA016-C32A-D846-A21A-8FCD04DA68F7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7F12-78CC-2248-A389-72BF0C3CB41D}" type="datetime1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27215-162B-E64B-8135-A00A4D64C1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df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Antonin Perrot-Audet</a:t>
            </a:r>
          </a:p>
          <a:p>
            <a:r>
              <a:rPr lang="en-US" dirty="0" smtClean="0"/>
              <a:t>5GE INSA Lyon,</a:t>
            </a:r>
          </a:p>
          <a:p>
            <a:r>
              <a:rPr lang="en-US" dirty="0" smtClean="0"/>
              <a:t>TDSI, master GEGP 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14640"/>
          <a:stretch>
            <a:fillRect/>
          </a:stretch>
        </p:blipFill>
        <p:spPr bwMode="auto">
          <a:xfrm>
            <a:off x="677689" y="362824"/>
            <a:ext cx="7805416" cy="87630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5608244"/>
            <a:ext cx="2076450" cy="111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State of the art :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5" name="Picture 4" descr="membraneHoles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011238"/>
            <a:ext cx="3003338" cy="2594433"/>
          </a:xfrm>
          <a:prstGeom prst="rect">
            <a:avLst/>
          </a:prstGeom>
        </p:spPr>
      </p:pic>
      <p:pic>
        <p:nvPicPr>
          <p:cNvPr id="7" name="Picture 6" descr="membraneHolesX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3707227"/>
            <a:ext cx="2997955" cy="3014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of the art : Existing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bibliography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Gradient based</a:t>
            </a:r>
          </a:p>
          <a:p>
            <a:pPr lvl="1"/>
            <a:r>
              <a:rPr lang="en-US" dirty="0" smtClean="0"/>
              <a:t>Different data (2D, different imaging techniques)</a:t>
            </a:r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smtClean="0"/>
              <a:t>M</a:t>
            </a:r>
            <a:r>
              <a:rPr lang="en-US" dirty="0" smtClean="0"/>
              <a:t>egason lab:</a:t>
            </a:r>
          </a:p>
          <a:p>
            <a:pPr lvl="1"/>
            <a:r>
              <a:rPr lang="en-US" dirty="0" smtClean="0"/>
              <a:t>Combination of several information (radial voting map</a:t>
            </a:r>
            <a:r>
              <a:rPr lang="en-US" dirty="0" smtClean="0"/>
              <a:t>[1] </a:t>
            </a:r>
            <a:r>
              <a:rPr lang="en-US" dirty="0" smtClean="0"/>
              <a:t>, Hough transform voting map, distance map)</a:t>
            </a:r>
          </a:p>
          <a:p>
            <a:pPr lvl="1"/>
            <a:r>
              <a:rPr lang="en-US" dirty="0" smtClean="0"/>
              <a:t>Performances need to be improved.</a:t>
            </a:r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5798145"/>
            <a:ext cx="6921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[1] H</a:t>
            </a:r>
            <a:r>
              <a:rPr lang="en-US" dirty="0" smtClean="0"/>
              <a:t>. Chang, Q. Yang, and B. </a:t>
            </a:r>
            <a:r>
              <a:rPr lang="en-US" dirty="0" err="1" smtClean="0"/>
              <a:t>Parvin</a:t>
            </a:r>
            <a:r>
              <a:rPr lang="en-US" dirty="0" smtClean="0"/>
              <a:t>. Segmentation of heterogeneous blob objects through voting and level set formulation. Pattern recognition letters, 28(13):1781–1787, 2007.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Observations:</a:t>
            </a:r>
          </a:p>
          <a:p>
            <a:pPr lvl="1"/>
            <a:r>
              <a:rPr lang="en-US" dirty="0" smtClean="0"/>
              <a:t>Most algorithms make use of the nuclei channel</a:t>
            </a:r>
          </a:p>
          <a:p>
            <a:pPr lvl="1"/>
            <a:r>
              <a:rPr lang="en-US" dirty="0" smtClean="0"/>
              <a:t>The membrane channel also provides </a:t>
            </a:r>
            <a:r>
              <a:rPr lang="en-US" dirty="0" smtClean="0"/>
              <a:t>information about the nuclei position.</a:t>
            </a:r>
            <a:endParaRPr lang="en-US" dirty="0" smtClean="0"/>
          </a:p>
          <a:p>
            <a:r>
              <a:rPr lang="en-US" dirty="0" smtClean="0"/>
              <a:t>Hypothesis:</a:t>
            </a:r>
          </a:p>
          <a:p>
            <a:pPr lvl="1"/>
            <a:r>
              <a:rPr lang="en-US" dirty="0" smtClean="0"/>
              <a:t>Cell membrane is closed; one closed cell contains </a:t>
            </a:r>
            <a:r>
              <a:rPr lang="en-US" dirty="0" smtClean="0"/>
              <a:t>one nuclei.</a:t>
            </a:r>
            <a:endParaRPr lang="en-US" dirty="0" smtClean="0"/>
          </a:p>
          <a:p>
            <a:pPr lvl="1"/>
            <a:r>
              <a:rPr lang="en-US" dirty="0" smtClean="0"/>
              <a:t>The membrane channel can be represented by a </a:t>
            </a:r>
            <a:r>
              <a:rPr lang="en-US" dirty="0" err="1" smtClean="0"/>
              <a:t>V</a:t>
            </a:r>
            <a:r>
              <a:rPr lang="en-US" dirty="0" err="1" smtClean="0"/>
              <a:t>oronoi</a:t>
            </a:r>
            <a:r>
              <a:rPr lang="en-US" dirty="0" smtClean="0"/>
              <a:t> diagram </a:t>
            </a:r>
            <a:r>
              <a:rPr lang="en-US" dirty="0" smtClean="0"/>
              <a:t>centered in each cell.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 descr="voronoiExample2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4074" r="-54074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7437740" y="297180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Sites</a:t>
            </a:r>
          </a:p>
          <a:p>
            <a:r>
              <a:rPr lang="en-US" dirty="0" smtClean="0"/>
              <a:t>Regions</a:t>
            </a:r>
          </a:p>
          <a:p>
            <a:r>
              <a:rPr lang="en-US" dirty="0" smtClean="0"/>
              <a:t>Boundaries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:</a:t>
            </a:r>
          </a:p>
          <a:p>
            <a:pPr lvl="1"/>
            <a:r>
              <a:rPr lang="en-US" dirty="0" smtClean="0"/>
              <a:t>From the membrane channel : detect the </a:t>
            </a:r>
            <a:r>
              <a:rPr lang="en-US" dirty="0" err="1" smtClean="0"/>
              <a:t>Voronoi</a:t>
            </a:r>
            <a:r>
              <a:rPr lang="en-US" dirty="0" smtClean="0"/>
              <a:t> sites corresponding to cell nuclei.</a:t>
            </a:r>
          </a:p>
          <a:p>
            <a:pPr lvl="1"/>
            <a:r>
              <a:rPr lang="en-US" dirty="0" smtClean="0"/>
              <a:t>From the </a:t>
            </a:r>
            <a:r>
              <a:rPr lang="en-US" dirty="0" err="1" smtClean="0"/>
              <a:t>Voronoi</a:t>
            </a:r>
            <a:r>
              <a:rPr lang="en-US" dirty="0" smtClean="0"/>
              <a:t> region, locate the nuclei.</a:t>
            </a:r>
          </a:p>
          <a:p>
            <a:r>
              <a:rPr lang="en-US" dirty="0" smtClean="0"/>
              <a:t>Idea :</a:t>
            </a:r>
          </a:p>
          <a:p>
            <a:pPr lvl="1"/>
            <a:r>
              <a:rPr lang="en-US" dirty="0" smtClean="0"/>
              <a:t>Use the distance map information to approximate the </a:t>
            </a:r>
            <a:r>
              <a:rPr lang="en-US" dirty="0" err="1" smtClean="0"/>
              <a:t>Voronoi</a:t>
            </a:r>
            <a:r>
              <a:rPr lang="en-US" dirty="0" smtClean="0"/>
              <a:t> region.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 err="1" smtClean="0"/>
              <a:t>centroid</a:t>
            </a:r>
            <a:r>
              <a:rPr lang="en-US" dirty="0" smtClean="0"/>
              <a:t> of the </a:t>
            </a:r>
            <a:r>
              <a:rPr lang="en-US" dirty="0" err="1" smtClean="0"/>
              <a:t>Voronoi</a:t>
            </a:r>
            <a:r>
              <a:rPr lang="en-US" dirty="0" smtClean="0"/>
              <a:t> regions.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theoryIncompleteLocalMa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731962"/>
            <a:ext cx="2886251" cy="2886251"/>
          </a:xfrm>
          <a:prstGeom prst="rect">
            <a:avLst/>
          </a:prstGeom>
        </p:spPr>
      </p:pic>
      <p:pic>
        <p:nvPicPr>
          <p:cNvPr id="10" name="Picture 9" descr="theoryIncompleteThresho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79" y="1731962"/>
            <a:ext cx="2878233" cy="2886251"/>
          </a:xfrm>
          <a:prstGeom prst="rect">
            <a:avLst/>
          </a:prstGeom>
        </p:spPr>
      </p:pic>
      <p:pic>
        <p:nvPicPr>
          <p:cNvPr id="11" name="Picture 10" descr="theoryIncomple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731962"/>
            <a:ext cx="2895600" cy="2895600"/>
          </a:xfrm>
          <a:prstGeom prst="rect">
            <a:avLst/>
          </a:prstGeom>
        </p:spPr>
      </p:pic>
      <p:sp>
        <p:nvSpPr>
          <p:cNvPr id="13" name="Content Placeholder 5"/>
          <p:cNvSpPr>
            <a:spLocks noGrp="1"/>
          </p:cNvSpPr>
          <p:nvPr>
            <p:ph idx="1"/>
          </p:nvPr>
        </p:nvSpPr>
        <p:spPr>
          <a:xfrm>
            <a:off x="457200" y="5651500"/>
            <a:ext cx="8229600" cy="766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Detection of approximate </a:t>
            </a:r>
            <a:r>
              <a:rPr lang="en-US" dirty="0" err="1" smtClean="0"/>
              <a:t>Voroni</a:t>
            </a:r>
            <a:r>
              <a:rPr lang="en-US" dirty="0" smtClean="0"/>
              <a:t> regions : threshold on the distance map.</a:t>
            </a: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of the nuclei channel :</a:t>
            </a:r>
          </a:p>
          <a:p>
            <a:pPr lvl="1"/>
            <a:r>
              <a:rPr lang="en-US" dirty="0" smtClean="0"/>
              <a:t>Adjust the localization of </a:t>
            </a:r>
            <a:r>
              <a:rPr lang="en-US" dirty="0" err="1" smtClean="0"/>
              <a:t>centro</a:t>
            </a:r>
            <a:r>
              <a:rPr lang="en-US" dirty="0" err="1" smtClean="0"/>
              <a:t>i</a:t>
            </a:r>
            <a:r>
              <a:rPr lang="en-US" dirty="0" err="1" smtClean="0"/>
              <a:t>ds</a:t>
            </a:r>
            <a:r>
              <a:rPr lang="en-US" dirty="0" smtClean="0"/>
              <a:t> :</a:t>
            </a:r>
          </a:p>
          <a:p>
            <a:pPr lvl="2"/>
            <a:r>
              <a:rPr lang="en-US" dirty="0" smtClean="0"/>
              <a:t>Use this information to mask the approximate </a:t>
            </a:r>
            <a:r>
              <a:rPr lang="en-US" dirty="0" err="1" smtClean="0"/>
              <a:t>V</a:t>
            </a:r>
            <a:r>
              <a:rPr lang="en-US" dirty="0" err="1" smtClean="0"/>
              <a:t>oronoi</a:t>
            </a:r>
            <a:r>
              <a:rPr lang="en-US" dirty="0" smtClean="0"/>
              <a:t> regions, and center the regions on the nuclei.</a:t>
            </a:r>
          </a:p>
          <a:p>
            <a:pPr lvl="2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propDistThreshMask.png"/>
          <p:cNvPicPr>
            <a:picLocks noChangeAspect="1"/>
          </p:cNvPicPr>
          <p:nvPr/>
        </p:nvPicPr>
        <p:blipFill>
          <a:blip r:embed="rId2"/>
          <a:srcRect b="4545"/>
          <a:stretch>
            <a:fillRect/>
          </a:stretch>
        </p:blipFill>
        <p:spPr>
          <a:xfrm>
            <a:off x="6184900" y="3746505"/>
            <a:ext cx="2882900" cy="2227257"/>
          </a:xfrm>
          <a:prstGeom prst="rect">
            <a:avLst/>
          </a:prstGeom>
        </p:spPr>
      </p:pic>
      <p:pic>
        <p:nvPicPr>
          <p:cNvPr id="7" name="Picture 6" descr="propDistThre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791" y="3746499"/>
            <a:ext cx="2892549" cy="2227263"/>
          </a:xfrm>
          <a:prstGeom prst="rect">
            <a:avLst/>
          </a:prstGeom>
        </p:spPr>
      </p:pic>
      <p:pic>
        <p:nvPicPr>
          <p:cNvPr id="8" name="Picture 7" descr="propNucleiMask.png"/>
          <p:cNvPicPr>
            <a:picLocks noChangeAspect="1"/>
          </p:cNvPicPr>
          <p:nvPr/>
        </p:nvPicPr>
        <p:blipFill>
          <a:blip r:embed="rId4"/>
          <a:srcRect l="1987" t="1224" b="4490"/>
          <a:stretch>
            <a:fillRect/>
          </a:stretch>
        </p:blipFill>
        <p:spPr>
          <a:xfrm>
            <a:off x="84309" y="3746500"/>
            <a:ext cx="2853982" cy="2227263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965200" y="5054599"/>
            <a:ext cx="863600" cy="727075"/>
          </a:xfrm>
          <a:prstGeom prst="donut">
            <a:avLst>
              <a:gd name="adj" fmla="val 12809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/>
          <p:cNvSpPr/>
          <p:nvPr/>
        </p:nvSpPr>
        <p:spPr>
          <a:xfrm>
            <a:off x="4102100" y="5054599"/>
            <a:ext cx="863600" cy="727075"/>
          </a:xfrm>
          <a:prstGeom prst="donut">
            <a:avLst>
              <a:gd name="adj" fmla="val 12776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Resume 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Membrane information : for finding </a:t>
            </a:r>
            <a:r>
              <a:rPr lang="en-US" dirty="0" err="1" smtClean="0"/>
              <a:t>Voronoi</a:t>
            </a:r>
            <a:r>
              <a:rPr lang="en-US" dirty="0" smtClean="0"/>
              <a:t> regions in which one nuclei is present.</a:t>
            </a:r>
          </a:p>
          <a:p>
            <a:pPr lvl="1"/>
            <a:r>
              <a:rPr lang="en-US" dirty="0" smtClean="0"/>
              <a:t>Nuclei information : for centering the estimation of the nuclei position.</a:t>
            </a:r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Evaluation/Comparison of several algorithms:</a:t>
            </a:r>
          </a:p>
          <a:p>
            <a:pPr lvl="1"/>
            <a:r>
              <a:rPr lang="en-US" dirty="0" smtClean="0"/>
              <a:t>Scale constrained </a:t>
            </a:r>
            <a:r>
              <a:rPr lang="en-US" dirty="0" err="1" smtClean="0"/>
              <a:t>multsicale</a:t>
            </a:r>
            <a:r>
              <a:rPr lang="en-US" dirty="0" smtClean="0"/>
              <a:t> </a:t>
            </a:r>
            <a:r>
              <a:rPr lang="en-US" dirty="0" err="1" smtClean="0"/>
              <a:t>Laplacian</a:t>
            </a:r>
            <a:r>
              <a:rPr lang="en-US" dirty="0" smtClean="0"/>
              <a:t> of Gaussian </a:t>
            </a:r>
            <a:r>
              <a:rPr lang="en-US" dirty="0" smtClean="0"/>
              <a:t>[2]</a:t>
            </a:r>
            <a:r>
              <a:rPr lang="en-US" dirty="0" smtClean="0"/>
              <a:t> (MLOG)</a:t>
            </a:r>
          </a:p>
          <a:p>
            <a:pPr lvl="1"/>
            <a:r>
              <a:rPr lang="en-US" dirty="0" smtClean="0"/>
              <a:t>Existing algorithm in the </a:t>
            </a:r>
            <a:r>
              <a:rPr lang="en-US" dirty="0" smtClean="0"/>
              <a:t>M</a:t>
            </a:r>
            <a:r>
              <a:rPr lang="en-US" dirty="0" smtClean="0"/>
              <a:t>egason lab (KA)</a:t>
            </a:r>
          </a:p>
          <a:p>
            <a:pPr lvl="1"/>
            <a:r>
              <a:rPr lang="en-US" dirty="0" smtClean="0"/>
              <a:t>Our proposal (P)</a:t>
            </a:r>
          </a:p>
          <a:p>
            <a:r>
              <a:rPr lang="en-US" dirty="0" smtClean="0"/>
              <a:t>“Success” measure :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181099" y="4813300"/>
          <a:ext cx="6708877" cy="584200"/>
        </p:xfrm>
        <a:graphic>
          <a:graphicData uri="http://schemas.openxmlformats.org/presentationml/2006/ole">
            <p:oleObj spid="_x0000_s82946" name="Equation" r:id="rId3" imgW="4521200" imgH="39370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5798145"/>
            <a:ext cx="725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[2] Y</a:t>
            </a:r>
            <a:r>
              <a:rPr lang="en-US" dirty="0" smtClean="0"/>
              <a:t>. Al-</a:t>
            </a:r>
            <a:r>
              <a:rPr lang="en-US" dirty="0" err="1" smtClean="0"/>
              <a:t>Kofahi</a:t>
            </a:r>
            <a:r>
              <a:rPr lang="en-US" dirty="0" smtClean="0"/>
              <a:t>, W. </a:t>
            </a:r>
            <a:r>
              <a:rPr lang="en-US" dirty="0" err="1" smtClean="0"/>
              <a:t>Lassoued</a:t>
            </a:r>
            <a:r>
              <a:rPr lang="en-US" dirty="0" smtClean="0"/>
              <a:t>, W. Lee, and B. </a:t>
            </a:r>
            <a:r>
              <a:rPr lang="en-US" dirty="0" err="1" smtClean="0"/>
              <a:t>Roysam</a:t>
            </a:r>
            <a:r>
              <a:rPr lang="en-US" dirty="0" smtClean="0"/>
              <a:t>. Improved Automatic Detection &amp; Segmentation of Cell Nuclei in Histopathology Images. IEEE transactions on bio-medical engineering, 2009.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Evaluation datasets :</a:t>
            </a:r>
          </a:p>
          <a:p>
            <a:pPr lvl="1"/>
            <a:r>
              <a:rPr lang="en-US" dirty="0" smtClean="0"/>
              <a:t>Synthetic:</a:t>
            </a:r>
          </a:p>
          <a:p>
            <a:pPr lvl="2"/>
            <a:r>
              <a:rPr lang="en-US" dirty="0" smtClean="0"/>
              <a:t>10 datasets containing 100 to 1000 points.</a:t>
            </a:r>
          </a:p>
          <a:p>
            <a:pPr lvl="2"/>
            <a:r>
              <a:rPr lang="en-US" dirty="0" smtClean="0"/>
              <a:t>Simulates :</a:t>
            </a:r>
          </a:p>
          <a:p>
            <a:pPr lvl="3"/>
            <a:r>
              <a:rPr lang="en-US" dirty="0" smtClean="0"/>
              <a:t>Noise,</a:t>
            </a:r>
          </a:p>
          <a:p>
            <a:pPr lvl="3"/>
            <a:r>
              <a:rPr lang="en-US" dirty="0" smtClean="0"/>
              <a:t>Point spread function &amp; anisotropy.</a:t>
            </a:r>
          </a:p>
          <a:p>
            <a:pPr lvl="2"/>
            <a:r>
              <a:rPr lang="en-US" dirty="0" smtClean="0"/>
              <a:t>Does not include:</a:t>
            </a:r>
          </a:p>
          <a:p>
            <a:pPr lvl="3"/>
            <a:r>
              <a:rPr lang="en-US" dirty="0" smtClean="0"/>
              <a:t>Intensity </a:t>
            </a:r>
            <a:r>
              <a:rPr lang="en-US" dirty="0" err="1" smtClean="0"/>
              <a:t>inhomogeneity</a:t>
            </a:r>
            <a:r>
              <a:rPr lang="en-US" dirty="0" smtClean="0"/>
              <a:t> &amp; lack of information,</a:t>
            </a:r>
          </a:p>
          <a:p>
            <a:pPr lvl="3"/>
            <a:r>
              <a:rPr lang="en-US" dirty="0" smtClean="0"/>
              <a:t>Overlapping nuclei.</a:t>
            </a:r>
          </a:p>
          <a:p>
            <a:pPr lvl="1"/>
            <a:r>
              <a:rPr lang="en-US" dirty="0" smtClean="0"/>
              <a:t>Real:</a:t>
            </a:r>
          </a:p>
          <a:p>
            <a:pPr lvl="2"/>
            <a:r>
              <a:rPr lang="en-US" dirty="0" smtClean="0"/>
              <a:t>Already presented dataset: a region containing 141 nuclei was manually segmented.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State of the art</a:t>
            </a:r>
          </a:p>
          <a:p>
            <a:r>
              <a:rPr lang="en-US" dirty="0" smtClean="0"/>
              <a:t>Proposal</a:t>
            </a:r>
          </a:p>
          <a:p>
            <a:r>
              <a:rPr lang="en-US" dirty="0" smtClean="0"/>
              <a:t>Results/Evaluation</a:t>
            </a:r>
          </a:p>
          <a:p>
            <a:r>
              <a:rPr lang="en-US" dirty="0" smtClean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855662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969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Synthetic dataset :</a:t>
            </a:r>
          </a:p>
        </p:txBody>
      </p:sp>
      <p:pic>
        <p:nvPicPr>
          <p:cNvPr id="10" name="Picture 9" descr="validMemb10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51" y="4122118"/>
            <a:ext cx="2671100" cy="2687289"/>
          </a:xfrm>
          <a:prstGeom prst="rect">
            <a:avLst/>
          </a:prstGeom>
        </p:spPr>
      </p:pic>
      <p:pic>
        <p:nvPicPr>
          <p:cNvPr id="11" name="Picture 10" descr="validMemb10y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050" y="4122118"/>
            <a:ext cx="2638528" cy="2687289"/>
          </a:xfrm>
          <a:prstGeom prst="rect">
            <a:avLst/>
          </a:prstGeom>
        </p:spPr>
      </p:pic>
      <p:pic>
        <p:nvPicPr>
          <p:cNvPr id="12" name="Picture 11" descr="validNuc10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544" y="1227138"/>
            <a:ext cx="2692707" cy="2687289"/>
          </a:xfrm>
          <a:prstGeom prst="rect">
            <a:avLst/>
          </a:prstGeom>
        </p:spPr>
      </p:pic>
      <p:pic>
        <p:nvPicPr>
          <p:cNvPr id="13" name="Picture 12" descr="validNuc10y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050" y="1222027"/>
            <a:ext cx="2648798" cy="269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855662"/>
          </a:xfrm>
        </p:spPr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175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Real dataset :</a:t>
            </a:r>
          </a:p>
        </p:txBody>
      </p:sp>
      <p:pic>
        <p:nvPicPr>
          <p:cNvPr id="9" name="Picture 8" descr="reelMemb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98483"/>
            <a:ext cx="3060700" cy="2980155"/>
          </a:xfrm>
          <a:prstGeom prst="rect">
            <a:avLst/>
          </a:prstGeom>
        </p:spPr>
      </p:pic>
      <p:pic>
        <p:nvPicPr>
          <p:cNvPr id="15" name="Picture 14" descr="reelMembxz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19" y="3885783"/>
            <a:ext cx="4053279" cy="2988240"/>
          </a:xfrm>
          <a:prstGeom prst="rect">
            <a:avLst/>
          </a:prstGeom>
        </p:spPr>
      </p:pic>
      <p:pic>
        <p:nvPicPr>
          <p:cNvPr id="16" name="Picture 15" descr="reelNuc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62" y="817563"/>
            <a:ext cx="3043238" cy="3043238"/>
          </a:xfrm>
          <a:prstGeom prst="rect">
            <a:avLst/>
          </a:prstGeom>
        </p:spPr>
      </p:pic>
      <p:pic>
        <p:nvPicPr>
          <p:cNvPr id="17" name="Picture 16" descr="reelNucxz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420" y="817563"/>
            <a:ext cx="4053279" cy="3009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simulation Data 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 real Data :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93750" y="2311400"/>
          <a:ext cx="7439920" cy="1566034"/>
        </p:xfrm>
        <a:graphic>
          <a:graphicData uri="http://schemas.openxmlformats.org/drawingml/2006/table">
            <a:tbl>
              <a:tblPr/>
              <a:tblGrid>
                <a:gridCol w="1018778"/>
                <a:gridCol w="1024532"/>
                <a:gridCol w="1092200"/>
                <a:gridCol w="884040"/>
                <a:gridCol w="766664"/>
                <a:gridCol w="1446114"/>
                <a:gridCol w="1207592"/>
              </a:tblGrid>
              <a:tr h="340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Algorithm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Data type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amount of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Results 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28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nuclei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correct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outside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over-detected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success(%)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MLOG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Synthetic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72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93.3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KA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Synthetic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1539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7.2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P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latin typeface="Verdana"/>
                        </a:rPr>
                        <a:t>Synthetic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1000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964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95.4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93750" y="4737100"/>
          <a:ext cx="7439920" cy="1619248"/>
        </p:xfrm>
        <a:graphic>
          <a:graphicData uri="http://schemas.openxmlformats.org/drawingml/2006/table">
            <a:tbl>
              <a:tblPr/>
              <a:tblGrid>
                <a:gridCol w="1030834"/>
                <a:gridCol w="1036657"/>
                <a:gridCol w="1105125"/>
                <a:gridCol w="767905"/>
                <a:gridCol w="775737"/>
                <a:gridCol w="1501779"/>
                <a:gridCol w="1221883"/>
              </a:tblGrid>
              <a:tr h="328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Algorithm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Data type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amount of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Results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28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nuclei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correct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outside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Over-detected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latin typeface="Verdana"/>
                        </a:rPr>
                        <a:t>success(%)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5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MLOG</a:t>
                      </a: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Real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141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104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51.7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0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KA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Real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141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37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30.3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54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P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latin typeface="Verdana"/>
                        </a:rPr>
                        <a:t>Real</a:t>
                      </a:r>
                      <a:endParaRPr lang="en-US" sz="1600" b="0" i="0" u="none" strike="noStrike" dirty="0"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141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85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latin typeface="Verdana"/>
                        </a:rPr>
                        <a:t>30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latin typeface="Verdana"/>
                        </a:rPr>
                        <a:t>48.9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Proposal:</a:t>
            </a:r>
          </a:p>
          <a:p>
            <a:pPr lvl="1"/>
            <a:r>
              <a:rPr lang="en-US" dirty="0" smtClean="0"/>
              <a:t>We proposed a new algorithm, taking advantage of the membrane information.</a:t>
            </a:r>
          </a:p>
          <a:p>
            <a:pPr lvl="1"/>
            <a:r>
              <a:rPr lang="en-US" dirty="0" smtClean="0"/>
              <a:t>We prove that this algorithm performs better than the existing algorithm on synthetic and real data.</a:t>
            </a:r>
          </a:p>
          <a:p>
            <a:r>
              <a:rPr lang="en-US" dirty="0" smtClean="0"/>
              <a:t>Future:</a:t>
            </a:r>
          </a:p>
          <a:p>
            <a:pPr lvl="1"/>
            <a:r>
              <a:rPr lang="en-US" dirty="0" smtClean="0"/>
              <a:t>There are several ways to improve our algorithm.</a:t>
            </a:r>
          </a:p>
          <a:p>
            <a:pPr lvl="2"/>
            <a:r>
              <a:rPr lang="en-US" dirty="0" smtClean="0"/>
              <a:t>Automatic thresholds.</a:t>
            </a:r>
          </a:p>
          <a:p>
            <a:pPr lvl="2"/>
            <a:r>
              <a:rPr lang="en-US" dirty="0" smtClean="0"/>
              <a:t>Context dependant fusion with other algorithms.</a:t>
            </a:r>
          </a:p>
          <a:p>
            <a:pPr lvl="2"/>
            <a:r>
              <a:rPr lang="en-US" dirty="0" smtClean="0"/>
              <a:t>Better </a:t>
            </a:r>
            <a:r>
              <a:rPr lang="en-US" dirty="0" err="1" smtClean="0"/>
              <a:t>denoising</a:t>
            </a:r>
            <a:r>
              <a:rPr lang="en-US" dirty="0" smtClean="0"/>
              <a:t> and </a:t>
            </a:r>
            <a:r>
              <a:rPr lang="en-US" dirty="0" err="1" smtClean="0"/>
              <a:t>resampling</a:t>
            </a:r>
            <a:r>
              <a:rPr lang="en-US" dirty="0" smtClean="0"/>
              <a:t> methods.</a:t>
            </a:r>
          </a:p>
          <a:p>
            <a:pPr lvl="1"/>
            <a:r>
              <a:rPr lang="en-US" dirty="0" smtClean="0"/>
              <a:t>Use the detection of cell nuclei for membrane segmentation.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Radial Voting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radvote.png"/>
          <p:cNvPicPr>
            <a:picLocks noChangeAspect="1"/>
          </p:cNvPicPr>
          <p:nvPr/>
        </p:nvPicPr>
        <p:blipFill>
          <a:blip r:embed="rId2"/>
          <a:srcRect b="41703"/>
          <a:stretch>
            <a:fillRect/>
          </a:stretch>
        </p:blipFill>
        <p:spPr>
          <a:xfrm>
            <a:off x="688975" y="4991100"/>
            <a:ext cx="7482220" cy="1613693"/>
          </a:xfrm>
          <a:prstGeom prst="rect">
            <a:avLst/>
          </a:prstGeom>
        </p:spPr>
      </p:pic>
      <p:pic>
        <p:nvPicPr>
          <p:cNvPr id="7" name="Picture 6" descr="votingkernel.png"/>
          <p:cNvPicPr>
            <a:picLocks noChangeAspect="1"/>
          </p:cNvPicPr>
          <p:nvPr/>
        </p:nvPicPr>
        <p:blipFill>
          <a:blip r:embed="rId3"/>
          <a:srcRect b="41454"/>
          <a:stretch>
            <a:fillRect/>
          </a:stretch>
        </p:blipFill>
        <p:spPr>
          <a:xfrm>
            <a:off x="917574" y="1417638"/>
            <a:ext cx="7019925" cy="1147762"/>
          </a:xfrm>
          <a:prstGeom prst="rect">
            <a:avLst/>
          </a:prstGeom>
        </p:spPr>
      </p:pic>
      <p:pic>
        <p:nvPicPr>
          <p:cNvPr id="8" name="Picture 7" descr="votingkernelonNuc.png"/>
          <p:cNvPicPr>
            <a:picLocks noChangeAspect="1"/>
          </p:cNvPicPr>
          <p:nvPr/>
        </p:nvPicPr>
        <p:blipFill>
          <a:blip r:embed="rId4"/>
          <a:srcRect l="11366" r="12609" b="45761"/>
          <a:stretch>
            <a:fillRect/>
          </a:stretch>
        </p:blipFill>
        <p:spPr>
          <a:xfrm>
            <a:off x="1793874" y="2833132"/>
            <a:ext cx="5635626" cy="1466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4017" y="4134326"/>
            <a:ext cx="5885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Evolution of radial voting on a nuclei image.</a:t>
            </a:r>
          </a:p>
          <a:p>
            <a:r>
              <a:rPr lang="en-US" dirty="0" smtClean="0"/>
              <a:t>Initial voting is condensed into a single convex voting region.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22627" y="2463800"/>
            <a:ext cx="32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Evolution of radial voting kernel.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of nuclei information for membrane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Scale constrained </a:t>
            </a:r>
            <a:r>
              <a:rPr lang="en-US" dirty="0" err="1" smtClean="0"/>
              <a:t>Multiscal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Laplacian</a:t>
            </a:r>
            <a:r>
              <a:rPr lang="en-US" dirty="0" smtClean="0"/>
              <a:t> of Gaussian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Radial Voting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 descr="centroidVoronoi.png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482"/>
            <a:ext cx="8229600" cy="4525963"/>
          </a:xfrm>
        </p:spPr>
        <p:txBody>
          <a:bodyPr/>
          <a:lstStyle/>
          <a:p>
            <a:r>
              <a:rPr lang="en-US" dirty="0" smtClean="0"/>
              <a:t>The Megason lab studies the development of zebra fishes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Ajouter</a:t>
            </a:r>
            <a:r>
              <a:rPr lang="en-US" dirty="0" smtClean="0"/>
              <a:t> development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3047247"/>
            <a:ext cx="5410200" cy="25833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24000" y="5664200"/>
            <a:ext cx="5994400" cy="1270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9937" y="5810779"/>
            <a:ext cx="58366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3cm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482"/>
            <a:ext cx="8229600" cy="4525963"/>
          </a:xfrm>
        </p:spPr>
        <p:txBody>
          <a:bodyPr/>
          <a:lstStyle/>
          <a:p>
            <a:r>
              <a:rPr lang="en-US" dirty="0" smtClean="0"/>
              <a:t>Through </a:t>
            </a:r>
            <a:r>
              <a:rPr lang="en-US" dirty="0" err="1" smtClean="0"/>
              <a:t>confocal</a:t>
            </a:r>
            <a:r>
              <a:rPr lang="en-US" dirty="0" smtClean="0"/>
              <a:t> microscopy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PICmicroscope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6875" t="4567" r="5156" b="4567"/>
              <a:stretch>
                <a:fillRect/>
              </a:stretch>
            </p:blipFill>
          </mc:Choice>
          <mc:Fallback>
            <p:blipFill>
              <a:blip r:embed="rId4"/>
              <a:srcRect l="6875" t="4567" r="5156" b="4567"/>
              <a:stretch>
                <a:fillRect/>
              </a:stretch>
            </p:blipFill>
          </mc:Fallback>
        </mc:AlternateContent>
        <p:spPr>
          <a:xfrm>
            <a:off x="2019300" y="3045887"/>
            <a:ext cx="4279900" cy="2949558"/>
          </a:xfrm>
          <a:prstGeom prst="rect">
            <a:avLst/>
          </a:prstGeom>
        </p:spPr>
      </p:pic>
      <p:pic>
        <p:nvPicPr>
          <p:cNvPr id="11" name="Picture 10" descr="7.2.2009h2bcit-mcherry3som-c00-r00-y00-x00-t0000-z20.jpg"/>
          <p:cNvPicPr>
            <a:picLocks noChangeAspect="1"/>
          </p:cNvPicPr>
          <p:nvPr/>
        </p:nvPicPr>
        <p:blipFill>
          <a:blip r:embed="rId5"/>
          <a:srcRect l="27593" t="27708" r="26852" b="17593"/>
          <a:stretch>
            <a:fillRect/>
          </a:stretch>
        </p:blipFill>
        <p:spPr>
          <a:xfrm>
            <a:off x="6577529" y="3045887"/>
            <a:ext cx="2456509" cy="2949558"/>
          </a:xfrm>
          <a:prstGeom prst="rect">
            <a:avLst/>
          </a:prstGeom>
        </p:spPr>
      </p:pic>
      <p:pic>
        <p:nvPicPr>
          <p:cNvPr id="12" name="Picture 11" descr="PICmount.eps"/>
          <p:cNvPicPr>
            <a:picLocks noChangeAspect="1"/>
          </p:cNvPicPr>
          <p:nvPr/>
        </p:nvPicPr>
        <p:blipFill>
          <a:blip r:embed="rId6"/>
          <a:srcRect l="57344" t="11816" r="29219" b="55855"/>
          <a:stretch>
            <a:fillRect/>
          </a:stretch>
        </p:blipFill>
        <p:spPr>
          <a:xfrm>
            <a:off x="355599" y="3045888"/>
            <a:ext cx="1345687" cy="2949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Biology through observation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Long term goal :</a:t>
            </a:r>
          </a:p>
          <a:p>
            <a:pPr lvl="1"/>
            <a:r>
              <a:rPr lang="en-US" dirty="0" smtClean="0"/>
              <a:t>Understand the development process.</a:t>
            </a:r>
          </a:p>
          <a:p>
            <a:pPr lvl="1"/>
            <a:r>
              <a:rPr lang="en-US" dirty="0" smtClean="0"/>
              <a:t>Create a numeric model of an entire </a:t>
            </a:r>
            <a:r>
              <a:rPr lang="en-US" dirty="0" err="1" smtClean="0"/>
              <a:t>zebrafish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Apply </a:t>
            </a:r>
            <a:r>
              <a:rPr lang="en-US" dirty="0" smtClean="0"/>
              <a:t>genetic discoveries to human…</a:t>
            </a:r>
          </a:p>
          <a:p>
            <a:endParaRPr lang="en-US" dirty="0" smtClean="0"/>
          </a:p>
          <a:p>
            <a:r>
              <a:rPr lang="en-US" dirty="0" smtClean="0"/>
              <a:t>Need </a:t>
            </a:r>
            <a:r>
              <a:rPr lang="en-US" dirty="0" smtClean="0"/>
              <a:t>to detect and segment each cell and the  membrane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Problematic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Problematic:</a:t>
            </a:r>
          </a:p>
          <a:p>
            <a:pPr lvl="1"/>
            <a:r>
              <a:rPr lang="en-US" dirty="0" smtClean="0"/>
              <a:t>Membrane segmentation :</a:t>
            </a:r>
          </a:p>
          <a:p>
            <a:pPr lvl="2"/>
            <a:r>
              <a:rPr lang="en-US" dirty="0" smtClean="0"/>
              <a:t>Need a lot of a priori :</a:t>
            </a:r>
          </a:p>
          <a:p>
            <a:pPr lvl="2"/>
            <a:r>
              <a:rPr lang="en-US" dirty="0" smtClean="0"/>
              <a:t>Closed structure around each nuclei.</a:t>
            </a:r>
          </a:p>
          <a:p>
            <a:pPr lvl="2">
              <a:buNone/>
            </a:pPr>
            <a:endParaRPr lang="en-US" dirty="0" smtClean="0"/>
          </a:p>
          <a:p>
            <a:pPr lvl="1"/>
            <a:r>
              <a:rPr lang="en-US" dirty="0" smtClean="0"/>
              <a:t>Detection of cell nuclei provides capital information for segmenting the membrane :</a:t>
            </a:r>
          </a:p>
          <a:p>
            <a:pPr lvl="2"/>
            <a:r>
              <a:rPr lang="en-US" dirty="0" smtClean="0"/>
              <a:t>Detection of cell nuclei :</a:t>
            </a:r>
          </a:p>
          <a:p>
            <a:pPr lvl="2"/>
            <a:r>
              <a:rPr lang="en-US" dirty="0" smtClean="0"/>
              <a:t>Initialization of a topology constrained algorithm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of the art :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datasets :</a:t>
            </a:r>
          </a:p>
          <a:p>
            <a:pPr lvl="2"/>
            <a:r>
              <a:rPr lang="en-US" dirty="0" smtClean="0"/>
              <a:t>1024x1024x70x700x2</a:t>
            </a:r>
          </a:p>
          <a:p>
            <a:r>
              <a:rPr lang="en-US" dirty="0" smtClean="0"/>
              <a:t>Hard to process :</a:t>
            </a:r>
          </a:p>
          <a:p>
            <a:pPr lvl="1"/>
            <a:r>
              <a:rPr lang="en-US" dirty="0" smtClean="0"/>
              <a:t>Noisy</a:t>
            </a:r>
          </a:p>
          <a:p>
            <a:pPr lvl="1"/>
            <a:r>
              <a:rPr lang="en-US" dirty="0" smtClean="0"/>
              <a:t>Anisotropic</a:t>
            </a:r>
          </a:p>
          <a:p>
            <a:pPr lvl="1"/>
            <a:r>
              <a:rPr lang="en-US" dirty="0" smtClean="0"/>
              <a:t>Artifacts (interlacing, membrane closure missing…)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of the art :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9" name="Picture 8" descr="anisotropieNucleiXY.png"/>
          <p:cNvPicPr>
            <a:picLocks noChangeAspect="1"/>
          </p:cNvPicPr>
          <p:nvPr/>
        </p:nvPicPr>
        <p:blipFill>
          <a:blip r:embed="rId2">
            <a:lum bright="1000"/>
          </a:blip>
          <a:srcRect l="23846" r="13333"/>
          <a:stretch>
            <a:fillRect/>
          </a:stretch>
        </p:blipFill>
        <p:spPr>
          <a:xfrm>
            <a:off x="152400" y="1873250"/>
            <a:ext cx="4667250" cy="3924300"/>
          </a:xfrm>
          <a:prstGeom prst="rect">
            <a:avLst/>
          </a:prstGeom>
        </p:spPr>
      </p:pic>
      <p:pic>
        <p:nvPicPr>
          <p:cNvPr id="10" name="Picture 9" descr="anisotropieNucleiYZ.png"/>
          <p:cNvPicPr>
            <a:picLocks noChangeAspect="1"/>
          </p:cNvPicPr>
          <p:nvPr/>
        </p:nvPicPr>
        <p:blipFill>
          <a:blip r:embed="rId3">
            <a:lum bright="1000"/>
          </a:blip>
          <a:srcRect l="22136" r="21851"/>
          <a:stretch>
            <a:fillRect/>
          </a:stretch>
        </p:blipFill>
        <p:spPr>
          <a:xfrm>
            <a:off x="4959350" y="1873250"/>
            <a:ext cx="4133850" cy="392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of the art :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27215-162B-E64B-8135-A00A4D64C1B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8" name="Picture 7" descr="InterlacingMembra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930400"/>
            <a:ext cx="9144000" cy="4791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814</Words>
  <Application>Microsoft Macintosh PowerPoint</Application>
  <PresentationFormat>On-screen Show (4:3)</PresentationFormat>
  <Paragraphs>239</Paragraphs>
  <Slides>27</Slides>
  <Notes>3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Microsoft Equation</vt:lpstr>
      <vt:lpstr>Research Report</vt:lpstr>
      <vt:lpstr>Outline</vt:lpstr>
      <vt:lpstr>Context</vt:lpstr>
      <vt:lpstr>Context</vt:lpstr>
      <vt:lpstr>Context</vt:lpstr>
      <vt:lpstr>Problematic</vt:lpstr>
      <vt:lpstr>State of the art : Data</vt:lpstr>
      <vt:lpstr>State of the art : Data</vt:lpstr>
      <vt:lpstr>State of the art : Data</vt:lpstr>
      <vt:lpstr>State of the art : Data</vt:lpstr>
      <vt:lpstr>State of the art : Existing algorithms</vt:lpstr>
      <vt:lpstr>Proposal</vt:lpstr>
      <vt:lpstr>Proposal</vt:lpstr>
      <vt:lpstr>Proposal</vt:lpstr>
      <vt:lpstr>Proposal</vt:lpstr>
      <vt:lpstr>Proposal</vt:lpstr>
      <vt:lpstr>Proposal</vt:lpstr>
      <vt:lpstr>Evaluation</vt:lpstr>
      <vt:lpstr>Evaluation</vt:lpstr>
      <vt:lpstr>Evaluation</vt:lpstr>
      <vt:lpstr>Evaluation</vt:lpstr>
      <vt:lpstr>Evaluation</vt:lpstr>
      <vt:lpstr>Conclusion</vt:lpstr>
      <vt:lpstr>Radial Voting</vt:lpstr>
      <vt:lpstr>Use of nuclei information for membrane detection</vt:lpstr>
      <vt:lpstr>Scale constrained Multiscale Laplacian of Gaussian</vt:lpstr>
      <vt:lpstr>Radial Voting</vt:lpstr>
    </vt:vector>
  </TitlesOfParts>
  <Company>HMS Systems Biology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achievements while in the Megason Lab</dc:title>
  <dc:creator>Antonin Perrot-Audet</dc:creator>
  <cp:lastModifiedBy>Antonin Perrot-Audet</cp:lastModifiedBy>
  <cp:revision>29</cp:revision>
  <dcterms:created xsi:type="dcterms:W3CDTF">2010-09-27T18:50:55Z</dcterms:created>
  <dcterms:modified xsi:type="dcterms:W3CDTF">2010-09-28T18:57:56Z</dcterms:modified>
</cp:coreProperties>
</file>